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9" r:id="rId1"/>
  </p:sldMasterIdLst>
  <p:notesMasterIdLst>
    <p:notesMasterId r:id="rId16"/>
  </p:notesMasterIdLst>
  <p:sldIdLst>
    <p:sldId id="256" r:id="rId2"/>
    <p:sldId id="265" r:id="rId3"/>
    <p:sldId id="280" r:id="rId4"/>
    <p:sldId id="257" r:id="rId5"/>
    <p:sldId id="281" r:id="rId6"/>
    <p:sldId id="274" r:id="rId7"/>
    <p:sldId id="266" r:id="rId8"/>
    <p:sldId id="269" r:id="rId9"/>
    <p:sldId id="271" r:id="rId10"/>
    <p:sldId id="272" r:id="rId11"/>
    <p:sldId id="273" r:id="rId12"/>
    <p:sldId id="275" r:id="rId13"/>
    <p:sldId id="279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8" autoAdjust="0"/>
    <p:restoredTop sz="94636" autoAdjust="0"/>
  </p:normalViewPr>
  <p:slideViewPr>
    <p:cSldViewPr snapToGrid="0" snapToObjects="1">
      <p:cViewPr varScale="1">
        <p:scale>
          <a:sx n="91" d="100"/>
          <a:sy n="91" d="100"/>
        </p:scale>
        <p:origin x="8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69790-498D-A04D-8793-71A8B9E5BAC2}" type="datetimeFigureOut">
              <a:rPr lang="en-US" smtClean="0"/>
              <a:t>2/21/18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BE5DB-0FE6-024A-AE61-FAAA1C4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D0065BE-0657-4A47-90AD-C21C55E16B19}" type="datetime4">
              <a:rPr lang="en-US" smtClean="0"/>
              <a:pPr/>
              <a:t>February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National-Fund-Logo--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" y="5241888"/>
            <a:ext cx="4532128" cy="1234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21,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21,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C7EAB0C-2220-4D0E-A0DD-DB7FA0F742F4}" type="datetime4">
              <a:rPr lang="en-US" smtClean="0"/>
              <a:pPr/>
              <a:t>February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3416D63-31BF-4B94-B6C5-E20B2C63F515}" type="datetime4">
              <a:rPr lang="en-US" smtClean="0"/>
              <a:pPr/>
              <a:t>February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21,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rgbClr val="96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21,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pic>
        <p:nvPicPr>
          <p:cNvPr id="14" name="Picture 13" descr="National-Fund-Logo--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2" y="607359"/>
            <a:ext cx="4532128" cy="123444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21,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pic>
        <p:nvPicPr>
          <p:cNvPr id="15" name="Picture 14" descr="National-Fund-Logo--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2" y="548609"/>
            <a:ext cx="3357132" cy="9144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2B1B13E-D5AF-485E-81A1-82A140076526}" type="datetime4">
              <a:rPr lang="en-US" smtClean="0"/>
              <a:pPr/>
              <a:t>February 21,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21,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2B1B13E-D5AF-485E-81A1-82A140076526}" type="datetime4">
              <a:rPr lang="en-US" smtClean="0"/>
              <a:pPr/>
              <a:t>February 21,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356987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pic>
        <p:nvPicPr>
          <p:cNvPr id="17" name="Picture 16" descr="National-Fund-Logo--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" y="5241888"/>
            <a:ext cx="4532128" cy="123444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47D2193-4505-4A75-99BB-880C6989A757}" type="datetime4">
              <a:rPr lang="en-US" smtClean="0"/>
              <a:pPr/>
              <a:t>February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National-Fund-Logo--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8" y="567438"/>
            <a:ext cx="4532128" cy="1234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21,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21,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21,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21,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  <p:sldLayoutId id="2147484007" r:id="rId18"/>
    <p:sldLayoutId id="2147484008" r:id="rId19"/>
    <p:sldLayoutId id="2147484009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nationalfund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7"/>
            <a:ext cx="3714750" cy="1804708"/>
          </a:xfrm>
        </p:spPr>
        <p:txBody>
          <a:bodyPr>
            <a:normAutofit/>
          </a:bodyPr>
          <a:lstStyle/>
          <a:p>
            <a:r>
              <a:rPr lang="en-US" dirty="0"/>
              <a:t>Recruiting, Screening and Testing </a:t>
            </a:r>
            <a:r>
              <a:rPr lang="en-US" dirty="0" smtClean="0"/>
              <a:t>High </a:t>
            </a:r>
            <a:r>
              <a:rPr lang="en-US" dirty="0"/>
              <a:t>School Youth </a:t>
            </a:r>
            <a:r>
              <a:rPr lang="en-US" dirty="0" smtClean="0"/>
              <a:t>for Apprenticeships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7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58F75B-D6B7-0F49-87B7-C268A3BD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</a:t>
            </a:r>
            <a:r>
              <a:rPr lang="en-US" dirty="0" smtClean="0"/>
              <a:t>Training – May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D1E30-50FB-F14D-A7D7-1F0ADF2C6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232" y="1985963"/>
            <a:ext cx="3657600" cy="4140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Mentor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training for operators that will serve as Apprenticeship Mentors (12 hours)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54" y="1985963"/>
            <a:ext cx="4945580" cy="3284750"/>
          </a:xfrm>
        </p:spPr>
      </p:pic>
    </p:spTree>
    <p:extLst>
      <p:ext uri="{BB962C8B-B14F-4D97-AF65-F5344CB8AC3E}">
        <p14:creationId xmlns:p14="http://schemas.microsoft.com/office/powerpoint/2010/main" val="220835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A69AC2-0AD0-ED4E-BAEB-5A3E9BCA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Pre-Apprentice – June &amp; July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168933-66A6-9A4C-9F04-946110A9E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3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Weeks</a:t>
            </a:r>
            <a:endParaRPr lang="en-US" sz="33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3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No obligations week of July 4</a:t>
            </a:r>
            <a:r>
              <a:rPr lang="en-US" sz="3300" baseline="30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</a:t>
            </a:r>
            <a:endParaRPr lang="en-US" sz="33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 Classes at Community College</a:t>
            </a:r>
          </a:p>
          <a:p>
            <a:pPr lvl="1"/>
            <a:r>
              <a:rPr lang="en-US" sz="3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Industry </a:t>
            </a:r>
            <a:r>
              <a:rPr lang="en-US" sz="3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safety</a:t>
            </a:r>
            <a:endParaRPr lang="en-US" sz="33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3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Intro to </a:t>
            </a:r>
            <a:r>
              <a:rPr lang="en-US" sz="3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engineering</a:t>
            </a:r>
            <a:endParaRPr lang="en-US" sz="33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Employer placement</a:t>
            </a:r>
          </a:p>
          <a:p>
            <a:pPr lvl="1"/>
            <a:r>
              <a:rPr lang="en-US" sz="3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40 hour work week</a:t>
            </a:r>
          </a:p>
          <a:p>
            <a:pPr lvl="1"/>
            <a:r>
              <a:rPr lang="en-US" sz="3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Employer-paid</a:t>
            </a:r>
            <a:endParaRPr lang="en-US" sz="33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1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00CE9-F9FC-B44C-A37A-ABA4CE8D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</a:t>
            </a:r>
            <a:r>
              <a:rPr lang="en-US" dirty="0" smtClean="0"/>
              <a:t>Ceremony – August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23EF00-03ED-E546-B4DD-A2E1643B12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Sponsors arrange a ceremony with presentations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Apprentices, parents and community leaders/dignitaries are invited</a:t>
            </a:r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9C9D747E-0908-2E4E-812D-2C3AFD609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1767523"/>
            <a:ext cx="3139017" cy="197660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D9B72220-CC16-CF42-9E3C-9C3AD98DB9F2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6" y="3962571"/>
            <a:ext cx="3139016" cy="2354262"/>
          </a:xfrm>
        </p:spPr>
      </p:pic>
    </p:spTree>
    <p:extLst>
      <p:ext uri="{BB962C8B-B14F-4D97-AF65-F5344CB8AC3E}">
        <p14:creationId xmlns:p14="http://schemas.microsoft.com/office/powerpoint/2010/main" val="122118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0DBAA-9021-4348-89AC-49785205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Apprenticeship – August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06D9E5-90B2-9744-AAC3-80B6AEB29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Full </a:t>
            </a:r>
            <a:r>
              <a:rPr lang="en-US" sz="2400" dirty="0"/>
              <a:t>apprenticeships begin at the end of August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490" y="2408074"/>
            <a:ext cx="5466666" cy="3074999"/>
          </a:xfrm>
        </p:spPr>
      </p:pic>
    </p:spTree>
    <p:extLst>
      <p:ext uri="{BB962C8B-B14F-4D97-AF65-F5344CB8AC3E}">
        <p14:creationId xmlns:p14="http://schemas.microsoft.com/office/powerpoint/2010/main" val="53118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/>
              <a:t>Pam Howz</a:t>
            </a:r>
            <a:r>
              <a:rPr lang="en-US" sz="2500" dirty="0" smtClean="0"/>
              <a:t>e</a:t>
            </a:r>
            <a:br>
              <a:rPr lang="en-US" sz="2500" dirty="0" smtClean="0"/>
            </a:br>
            <a:r>
              <a:rPr lang="en-US" sz="2500" dirty="0" smtClean="0"/>
              <a:t>Program Director</a:t>
            </a:r>
            <a:br>
              <a:rPr lang="en-US" sz="2500" dirty="0" smtClean="0"/>
            </a:br>
            <a:r>
              <a:rPr lang="en-US" sz="2500" dirty="0" smtClean="0"/>
              <a:t>National Fund for Workforce Solutions</a:t>
            </a:r>
            <a:br>
              <a:rPr lang="en-US" sz="2500" dirty="0" smtClean="0"/>
            </a:br>
            <a:r>
              <a:rPr lang="en-US" sz="2500" dirty="0" smtClean="0">
                <a:hlinkClick r:id=""/>
              </a:rPr>
              <a:t>phowze@nationalfund.org</a:t>
            </a:r>
            <a:endParaRPr lang="en-US" sz="2500" dirty="0" smtClean="0">
              <a:hlinkClick r:id=""/>
            </a:endParaRPr>
          </a:p>
          <a:p>
            <a:pPr marL="0" indent="0">
              <a:buNone/>
            </a:pPr>
            <a:endParaRPr lang="en-US" sz="2500" dirty="0">
              <a:hlinkClick r:id=""/>
            </a:endParaRPr>
          </a:p>
          <a:p>
            <a:pPr marL="0" indent="0">
              <a:buNone/>
            </a:pPr>
            <a:endParaRPr lang="en-US" sz="2500" dirty="0" smtClean="0">
              <a:hlinkClick r:id=""/>
            </a:endParaRPr>
          </a:p>
          <a:p>
            <a:pPr marL="0" indent="0">
              <a:buNone/>
            </a:pPr>
            <a:r>
              <a:rPr lang="en-US" sz="2200" dirty="0" smtClean="0">
                <a:hlinkClick r:id=""/>
              </a:rPr>
              <a:t>info@nationalfund.org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hlinkClick r:id="rId2"/>
              </a:rPr>
              <a:t>www.nationalfund.org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TEL </a:t>
            </a:r>
            <a:r>
              <a:rPr lang="is-IS" sz="2200" dirty="0" smtClean="0"/>
              <a:t>202.223.8994</a:t>
            </a:r>
            <a:br>
              <a:rPr lang="is-IS" sz="2200" dirty="0" smtClean="0"/>
            </a:br>
            <a:r>
              <a:rPr lang="is-IS" sz="2200" dirty="0" smtClean="0"/>
              <a:t/>
            </a:r>
            <a:br>
              <a:rPr lang="is-IS" sz="2200" dirty="0" smtClean="0"/>
            </a:br>
            <a:r>
              <a:rPr lang="is-IS" sz="2200" dirty="0" smtClean="0"/>
              <a:t>1730 Rhode Island Ave.</a:t>
            </a:r>
            <a:br>
              <a:rPr lang="is-IS" sz="2200" dirty="0" smtClean="0"/>
            </a:br>
            <a:r>
              <a:rPr lang="is-IS" sz="2200" dirty="0" smtClean="0"/>
              <a:t>Suite 712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Washington DC, 20036</a:t>
            </a:r>
            <a:endParaRPr lang="is-IS" sz="2200" dirty="0" smtClean="0"/>
          </a:p>
        </p:txBody>
      </p:sp>
    </p:spTree>
    <p:extLst>
      <p:ext uri="{BB962C8B-B14F-4D97-AF65-F5344CB8AC3E}">
        <p14:creationId xmlns:p14="http://schemas.microsoft.com/office/powerpoint/2010/main" val="20636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DFBBF-F2D9-7241-A03F-BD81AE3B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Pre-Apprentice </a:t>
            </a:r>
            <a:br>
              <a:rPr lang="en-US" dirty="0"/>
            </a:br>
            <a:r>
              <a:rPr lang="en-US" dirty="0"/>
              <a:t>Recruiting, Screening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98D62-D9E1-134E-B533-0AB6B4B26C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900" dirty="0">
                <a:solidFill>
                  <a:schemeClr val="tx1"/>
                </a:solidFill>
                <a:cs typeface="Times New Roman" panose="02020603050405020304" pitchFamily="18" charset="0"/>
              </a:rPr>
              <a:t>Educator Awareness</a:t>
            </a:r>
          </a:p>
          <a:p>
            <a:r>
              <a:rPr lang="en-US" sz="1900" dirty="0">
                <a:solidFill>
                  <a:schemeClr val="tx1"/>
                </a:solidFill>
                <a:cs typeface="Times New Roman" panose="02020603050405020304" pitchFamily="18" charset="0"/>
              </a:rPr>
              <a:t>Recruiting</a:t>
            </a:r>
          </a:p>
          <a:p>
            <a:r>
              <a:rPr lang="en-US" sz="1900" dirty="0">
                <a:solidFill>
                  <a:schemeClr val="tx1"/>
                </a:solidFill>
                <a:cs typeface="Times New Roman" panose="02020603050405020304" pitchFamily="18" charset="0"/>
              </a:rPr>
              <a:t>Applicant Review</a:t>
            </a:r>
          </a:p>
          <a:p>
            <a:r>
              <a:rPr lang="en-US" sz="1900" dirty="0">
                <a:solidFill>
                  <a:schemeClr val="tx1"/>
                </a:solidFill>
                <a:cs typeface="Times New Roman" panose="02020603050405020304" pitchFamily="18" charset="0"/>
              </a:rPr>
              <a:t>College Placement</a:t>
            </a:r>
          </a:p>
          <a:p>
            <a:r>
              <a:rPr lang="en-US" sz="1900" dirty="0">
                <a:solidFill>
                  <a:schemeClr val="tx1"/>
                </a:solidFill>
                <a:cs typeface="Times New Roman" panose="02020603050405020304" pitchFamily="18" charset="0"/>
              </a:rPr>
              <a:t>Mentor Training</a:t>
            </a:r>
          </a:p>
          <a:p>
            <a:r>
              <a:rPr lang="en-US" sz="1900" dirty="0">
                <a:solidFill>
                  <a:schemeClr val="tx1"/>
                </a:solidFill>
                <a:cs typeface="Times New Roman" panose="02020603050405020304" pitchFamily="18" charset="0"/>
              </a:rPr>
              <a:t>Orientation</a:t>
            </a:r>
          </a:p>
          <a:p>
            <a:r>
              <a:rPr lang="en-US" sz="1900" dirty="0">
                <a:solidFill>
                  <a:schemeClr val="tx1"/>
                </a:solidFill>
                <a:cs typeface="Times New Roman" panose="02020603050405020304" pitchFamily="18" charset="0"/>
              </a:rPr>
              <a:t>Testing</a:t>
            </a:r>
          </a:p>
          <a:p>
            <a:r>
              <a:rPr lang="en-US" sz="1900" dirty="0">
                <a:solidFill>
                  <a:schemeClr val="tx1"/>
                </a:solidFill>
                <a:cs typeface="Times New Roman" panose="02020603050405020304" pitchFamily="18" charset="0"/>
              </a:rPr>
              <a:t>Pre Apprenticeship</a:t>
            </a:r>
          </a:p>
          <a:p>
            <a:r>
              <a:rPr lang="en-US" sz="1900" dirty="0">
                <a:solidFill>
                  <a:schemeClr val="tx1"/>
                </a:solidFill>
                <a:cs typeface="Times New Roman" panose="02020603050405020304" pitchFamily="18" charset="0"/>
              </a:rPr>
              <a:t>Signing Ceremony</a:t>
            </a:r>
            <a:endParaRPr lang="en-US" sz="19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9250" y="2674134"/>
            <a:ext cx="4140200" cy="2763857"/>
          </a:xfrm>
        </p:spPr>
      </p:pic>
    </p:spTree>
    <p:extLst>
      <p:ext uri="{BB962C8B-B14F-4D97-AF65-F5344CB8AC3E}">
        <p14:creationId xmlns:p14="http://schemas.microsoft.com/office/powerpoint/2010/main" val="266481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7800"/>
            <a:ext cx="7556500" cy="1116013"/>
          </a:xfrm>
        </p:spPr>
        <p:txBody>
          <a:bodyPr/>
          <a:lstStyle/>
          <a:p>
            <a:r>
              <a:rPr lang="en-US" dirty="0" smtClean="0"/>
              <a:t>Process Timeline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088EAB-899B-D74A-A027-CA0525F7F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r="42779"/>
          <a:stretch/>
        </p:blipFill>
        <p:spPr>
          <a:xfrm rot="16200000">
            <a:off x="44470" y="2457079"/>
            <a:ext cx="6165456" cy="2636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088EAB-899B-D74A-A027-CA0525F7F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8"/>
          <a:stretch/>
        </p:blipFill>
        <p:spPr>
          <a:xfrm rot="16200000">
            <a:off x="3289025" y="1987069"/>
            <a:ext cx="5950634" cy="31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99688"/>
            <a:ext cx="7556313" cy="1116106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Educator </a:t>
            </a:r>
            <a:r>
              <a:rPr lang="en-US" dirty="0" smtClean="0">
                <a:cs typeface="Times New Roman" panose="02020603050405020304" pitchFamily="18" charset="0"/>
              </a:rPr>
              <a:t>Awareness - October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D6C49E-D5BB-0348-B2F1-CB4689DA5E21}"/>
              </a:ext>
            </a:extLst>
          </p:cNvPr>
          <p:cNvSpPr/>
          <p:nvPr/>
        </p:nvSpPr>
        <p:spPr>
          <a:xfrm>
            <a:off x="498474" y="1318846"/>
            <a:ext cx="75563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75000"/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Educator awareness </a:t>
            </a:r>
            <a:r>
              <a:rPr lang="en-US" sz="2800" dirty="0">
                <a:cs typeface="Times New Roman" panose="02020603050405020304" pitchFamily="18" charset="0"/>
              </a:rPr>
              <a:t>luncheon</a:t>
            </a:r>
          </a:p>
          <a:p>
            <a:pPr marL="457200" indent="-457200">
              <a:buClr>
                <a:schemeClr val="accent1"/>
              </a:buClr>
              <a:buSzPct val="75000"/>
              <a:buFont typeface="Wingdings" charset="2"/>
              <a:buChar char="§"/>
            </a:pPr>
            <a:r>
              <a:rPr lang="en-US" sz="2800" dirty="0">
                <a:cs typeface="Times New Roman" panose="02020603050405020304" pitchFamily="18" charset="0"/>
              </a:rPr>
              <a:t>CTE </a:t>
            </a:r>
            <a:r>
              <a:rPr lang="en-US" sz="2800" dirty="0" smtClean="0">
                <a:cs typeface="Times New Roman" panose="02020603050405020304" pitchFamily="18" charset="0"/>
              </a:rPr>
              <a:t>teachers and principals </a:t>
            </a:r>
            <a:r>
              <a:rPr lang="en-US" sz="2800" dirty="0">
                <a:cs typeface="Times New Roman" panose="02020603050405020304" pitchFamily="18" charset="0"/>
              </a:rPr>
              <a:t>at targeted schools</a:t>
            </a:r>
          </a:p>
          <a:p>
            <a:pPr marL="457200" indent="-457200">
              <a:buClr>
                <a:schemeClr val="accent1"/>
              </a:buClr>
              <a:buSzPct val="75000"/>
              <a:buFont typeface="Wingdings" charset="2"/>
              <a:buChar char="§"/>
            </a:pPr>
            <a:r>
              <a:rPr lang="en-US" sz="2800" dirty="0">
                <a:cs typeface="Times New Roman" panose="02020603050405020304" pitchFamily="18" charset="0"/>
              </a:rPr>
              <a:t>Hosted by sponsor companies at a partner facility with a </a:t>
            </a:r>
            <a:r>
              <a:rPr lang="en-US" sz="2800" dirty="0" smtClean="0">
                <a:cs typeface="Times New Roman" panose="02020603050405020304" pitchFamily="18" charset="0"/>
              </a:rPr>
              <a:t>tour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8474" y="3491759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Recruiting – </a:t>
            </a:r>
            <a:r>
              <a:rPr lang="en-US" dirty="0" smtClean="0"/>
              <a:t>December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DE1372-25E7-A64C-AB28-1F25BF002745}"/>
              </a:ext>
            </a:extLst>
          </p:cNvPr>
          <p:cNvSpPr txBox="1">
            <a:spLocks/>
          </p:cNvSpPr>
          <p:nvPr/>
        </p:nvSpPr>
        <p:spPr>
          <a:xfrm>
            <a:off x="498474" y="4049813"/>
            <a:ext cx="7556313" cy="1900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Facility tours on a Saturday (Open House)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Students and parent/guardian must attend the facility tour</a:t>
            </a:r>
          </a:p>
          <a:p>
            <a:pPr marL="0" indent="0">
              <a:buFont typeface="Wingdings" pitchFamily="2" charset="2"/>
              <a:buNone/>
            </a:pP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99688"/>
            <a:ext cx="7556313" cy="1116106"/>
          </a:xfrm>
        </p:spPr>
        <p:txBody>
          <a:bodyPr/>
          <a:lstStyle/>
          <a:p>
            <a:r>
              <a:rPr lang="en-US" dirty="0" smtClean="0"/>
              <a:t>Recruiting – January &amp; February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D6C49E-D5BB-0348-B2F1-CB4689DA5E21}"/>
              </a:ext>
            </a:extLst>
          </p:cNvPr>
          <p:cNvSpPr/>
          <p:nvPr/>
        </p:nvSpPr>
        <p:spPr>
          <a:xfrm>
            <a:off x="498474" y="1241451"/>
            <a:ext cx="75563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75000"/>
              <a:buFont typeface="Wingdings" charset="2"/>
              <a:buChar char="§"/>
            </a:pPr>
            <a:r>
              <a:rPr lang="en-US" sz="2800" dirty="0">
                <a:cs typeface="Times New Roman" panose="02020603050405020304" pitchFamily="18" charset="0"/>
              </a:rPr>
              <a:t>Recruiting at targeted high schools by sponsor companies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8474" y="3192111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College Placement Testing - Feb. 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DE1372-25E7-A64C-AB28-1F25BF002745}"/>
              </a:ext>
            </a:extLst>
          </p:cNvPr>
          <p:cNvSpPr txBox="1">
            <a:spLocks/>
          </p:cNvSpPr>
          <p:nvPr/>
        </p:nvSpPr>
        <p:spPr>
          <a:xfrm>
            <a:off x="498474" y="3881001"/>
            <a:ext cx="7556313" cy="1900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Student takes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college placement test</a:t>
            </a:r>
          </a:p>
          <a:p>
            <a:pPr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It is the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student’s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responsibility to schedule and take the placement test</a:t>
            </a:r>
          </a:p>
          <a:p>
            <a:pPr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Student supplies placement test scores to sponsor company</a:t>
            </a:r>
          </a:p>
          <a:p>
            <a:pPr marL="0" indent="0">
              <a:buFont typeface="Wingdings" pitchFamily="2" charset="2"/>
              <a:buNone/>
            </a:pP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FCD37-484C-D342-9FBF-85AEE556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and </a:t>
            </a:r>
            <a:r>
              <a:rPr lang="en-US" dirty="0" smtClean="0"/>
              <a:t>Testing -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6C6AF9-CF9E-E844-AE96-A7021FE2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3" y="1488831"/>
            <a:ext cx="7556313" cy="4144963"/>
          </a:xfrm>
        </p:spPr>
        <p:txBody>
          <a:bodyPr>
            <a:normAutofit/>
          </a:bodyPr>
          <a:lstStyle/>
          <a:p>
            <a:r>
              <a:rPr lang="en-US" sz="2800" dirty="0"/>
              <a:t>The following example is customized for advanced manufacturing but can easily be adapted to other sectors such as healthcare </a:t>
            </a:r>
            <a:r>
              <a:rPr lang="en-US" sz="2800" dirty="0" smtClean="0"/>
              <a:t>or IT</a:t>
            </a:r>
            <a:r>
              <a:rPr lang="en-US" sz="2800" dirty="0"/>
              <a:t>.</a:t>
            </a:r>
          </a:p>
          <a:p>
            <a:r>
              <a:rPr lang="en-US" sz="2800" dirty="0"/>
              <a:t>The content </a:t>
            </a:r>
            <a:r>
              <a:rPr lang="en-US" sz="2800" dirty="0" smtClean="0"/>
              <a:t>should match </a:t>
            </a:r>
            <a:r>
              <a:rPr lang="en-US" sz="2800" dirty="0"/>
              <a:t>the </a:t>
            </a:r>
            <a:r>
              <a:rPr lang="en-US" sz="2800" dirty="0" smtClean="0"/>
              <a:t>skills needs of area employers.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184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EB2FF-2710-3443-9CAA-C4BDC380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84093"/>
            <a:ext cx="7556313" cy="787495"/>
          </a:xfrm>
        </p:spPr>
        <p:txBody>
          <a:bodyPr/>
          <a:lstStyle/>
          <a:p>
            <a:r>
              <a:rPr lang="en-US" dirty="0"/>
              <a:t>Orientation and </a:t>
            </a:r>
            <a:r>
              <a:rPr lang="en-US" dirty="0" smtClean="0"/>
              <a:t>Testing - April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42E77C-05F8-FD4E-A6A4-2C6DC5B1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271588"/>
            <a:ext cx="7556313" cy="485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Day </a:t>
            </a: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1    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Review 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agenda </a:t>
            </a:r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for week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Discuss and sign rules contract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Technical 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math</a:t>
            </a:r>
            <a:endParaRPr lang="en-US" sz="3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Metric to 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standard conversion </a:t>
            </a:r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methods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Homework assignment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Measuring 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tools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1069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8C3AF-A331-B34E-A8F0-3D76BC1E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and </a:t>
            </a:r>
            <a:r>
              <a:rPr lang="en-US" dirty="0" smtClean="0"/>
              <a:t>Testing – April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8A2149-1E25-9348-B10A-381139564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228726"/>
            <a:ext cx="7556313" cy="4897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Day 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Project commencement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Hand filing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Light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machining under close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supervision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Sandblasting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Hand Tapping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0" indent="0">
              <a:buClr>
                <a:srgbClr val="00B2E2"/>
              </a:buClr>
              <a:buNone/>
            </a:pPr>
            <a:r>
              <a:rPr 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Day </a:t>
            </a:r>
            <a:r>
              <a:rPr lang="en-US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</a:p>
          <a:p>
            <a:pPr lvl="1">
              <a:buClr>
                <a:srgbClr val="00B2E2"/>
              </a:buClr>
            </a:pPr>
            <a:r>
              <a:rPr lang="en-US" sz="3000" dirty="0">
                <a:solidFill>
                  <a:prstClr val="black"/>
                </a:solidFill>
                <a:cs typeface="Times New Roman" panose="02020603050405020304" pitchFamily="18" charset="0"/>
              </a:rPr>
              <a:t>Project completion</a:t>
            </a:r>
          </a:p>
          <a:p>
            <a:pPr lvl="1">
              <a:buClr>
                <a:srgbClr val="00B2E2"/>
              </a:buClr>
            </a:pPr>
            <a:r>
              <a:rPr lang="en-US" sz="3000" dirty="0">
                <a:solidFill>
                  <a:prstClr val="black"/>
                </a:solidFill>
                <a:cs typeface="Times New Roman" panose="02020603050405020304" pitchFamily="18" charset="0"/>
              </a:rPr>
              <a:t>Final </a:t>
            </a:r>
            <a:r>
              <a:rPr lang="en-US" sz="3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assembly</a:t>
            </a:r>
            <a:endParaRPr lang="en-US" sz="3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1">
              <a:buClr>
                <a:srgbClr val="00B2E2"/>
              </a:buClr>
            </a:pPr>
            <a:r>
              <a:rPr lang="en-US" sz="3000" dirty="0">
                <a:solidFill>
                  <a:prstClr val="black"/>
                </a:solidFill>
                <a:cs typeface="Times New Roman" panose="02020603050405020304" pitchFamily="18" charset="0"/>
              </a:rPr>
              <a:t>Project </a:t>
            </a:r>
            <a:r>
              <a:rPr lang="en-US" sz="3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evaluation</a:t>
            </a:r>
            <a:endParaRPr lang="en-US" sz="3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1">
              <a:buClr>
                <a:srgbClr val="00B2E2"/>
              </a:buClr>
            </a:pPr>
            <a:r>
              <a:rPr lang="en-US" sz="3000" dirty="0">
                <a:solidFill>
                  <a:prstClr val="black"/>
                </a:solidFill>
                <a:cs typeface="Times New Roman" panose="02020603050405020304" pitchFamily="18" charset="0"/>
              </a:rPr>
              <a:t>1st/3rd </a:t>
            </a:r>
            <a:r>
              <a:rPr lang="en-US" sz="3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angle projections</a:t>
            </a:r>
            <a:endParaRPr lang="en-US" sz="3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4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3AC8A-9D8D-8145-809F-5F590BE2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356349-33BB-684D-8C88-C9300BE91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171576"/>
            <a:ext cx="7556313" cy="49545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Day 4</a:t>
            </a:r>
          </a:p>
          <a:p>
            <a:pPr marL="685800" indent="-457200">
              <a:buFont typeface="Wingdings" charset="2"/>
              <a:buChar char="§"/>
            </a:pPr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Testing</a:t>
            </a:r>
          </a:p>
          <a:p>
            <a:pPr marL="1143000" lvl="1" indent="-457200"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Ramsey Mechanical Aptitude</a:t>
            </a:r>
          </a:p>
          <a:p>
            <a:pPr marL="1143000" lvl="1" indent="-457200"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Custom Tests</a:t>
            </a:r>
          </a:p>
          <a:p>
            <a:pPr marL="1143000" lvl="1" indent="-457200"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Predictive Index</a:t>
            </a:r>
          </a:p>
          <a:p>
            <a:pPr marL="685800" indent="-457200">
              <a:buFont typeface="Wingdings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Rankings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tudent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ranks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companies for pre-apprentice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35829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National Fund Color Template">
      <a:dk1>
        <a:sysClr val="windowText" lastClr="000000"/>
      </a:dk1>
      <a:lt1>
        <a:sysClr val="window" lastClr="FFFFFF"/>
      </a:lt1>
      <a:dk2>
        <a:srgbClr val="004A97"/>
      </a:dk2>
      <a:lt2>
        <a:srgbClr val="73818B"/>
      </a:lt2>
      <a:accent1>
        <a:srgbClr val="00B2E2"/>
      </a:accent1>
      <a:accent2>
        <a:srgbClr val="B6BD00"/>
      </a:accent2>
      <a:accent3>
        <a:srgbClr val="E06A2D"/>
      </a:accent3>
      <a:accent4>
        <a:srgbClr val="004A97"/>
      </a:accent4>
      <a:accent5>
        <a:srgbClr val="7BA79D"/>
      </a:accent5>
      <a:accent6>
        <a:srgbClr val="968C8C"/>
      </a:accent6>
      <a:hlink>
        <a:srgbClr val="00B2E2"/>
      </a:hlink>
      <a:folHlink>
        <a:srgbClr val="E06A2D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</Template>
  <TotalTime>96</TotalTime>
  <Words>315</Words>
  <Application>Microsoft Macintosh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Rockwell</vt:lpstr>
      <vt:lpstr>Times New Roman</vt:lpstr>
      <vt:lpstr>Wingdings</vt:lpstr>
      <vt:lpstr>Advantage</vt:lpstr>
      <vt:lpstr>Recruiting, Screening and Testing High School Youth for Apprenticeships</vt:lpstr>
      <vt:lpstr>Youth Pre-Apprentice  Recruiting, Screening and Testing</vt:lpstr>
      <vt:lpstr>Process Timeline</vt:lpstr>
      <vt:lpstr>Educator Awareness - October</vt:lpstr>
      <vt:lpstr>Recruiting – January &amp; February</vt:lpstr>
      <vt:lpstr>Orientation and Testing - Example</vt:lpstr>
      <vt:lpstr>Orientation and Testing - April</vt:lpstr>
      <vt:lpstr>Orientation and Testing – April</vt:lpstr>
      <vt:lpstr>Orientation and Testing</vt:lpstr>
      <vt:lpstr>Mentor Training – May</vt:lpstr>
      <vt:lpstr>Pre-Apprentice – June &amp; July</vt:lpstr>
      <vt:lpstr>Signing Ceremony – August </vt:lpstr>
      <vt:lpstr>Apprenticeship – August </vt:lpstr>
      <vt:lpstr>Contact Us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Jacob Clark</cp:lastModifiedBy>
  <cp:revision>12</cp:revision>
  <dcterms:created xsi:type="dcterms:W3CDTF">2018-02-20T16:55:23Z</dcterms:created>
  <dcterms:modified xsi:type="dcterms:W3CDTF">2018-02-21T20:10:31Z</dcterms:modified>
</cp:coreProperties>
</file>